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docProps/custom.xml" ContentType="application/vnd.openxmlformats-officedocument.custom-properties+xml"/>
  <Override PartName="/ppt/slides/slide6.xml" ContentType="application/vnd.openxmlformats-officedocument.presentationml.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>
        <p:scale>
          <a:sx n="120" d="116"/>
          <a:sy n="100" d="105"/>
        </p:scale>
        <p:origin x="101" y="115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presProps" Target="presProps.xml" /><Relationship Id="rId17" Type="http://schemas.openxmlformats.org/officeDocument/2006/relationships/tableStyles" Target="tableStyles.xml" /><Relationship Id="rId18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>
              <a:defRPr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>
              <a:defRPr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>
              <a:defRPr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 bwMode="auto"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 bwMode="auto"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 bwMode="auto"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 bwMode="auto"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>
              <a:defRPr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>
              <a:defRPr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>
              <a:defRPr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>
              <a:defRPr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 bwMode="auto"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>
              <a:defRPr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>
              <a:defRPr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>
              <a:defRPr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Line 3"/>
          <p:cNvSpPr/>
          <p:nvPr/>
        </p:nvSpPr>
        <p:spPr bwMode="auto"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 bwMode="auto"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 bwMode="auto"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dt"/>
          </p:nvPr>
        </p:nvSpPr>
        <p:spPr bwMode="auto"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  <a:defRPr/>
            </a:pPr>
            <a:fld id="{9E6CEBE0-5AA4-412D-B0F4-57DD895EE148}" type="datetime">
              <a:rPr lang="ru-RU" sz="900" b="0" strike="noStrike" spc="-1">
                <a:solidFill>
                  <a:srgbClr val="FFFFFF"/>
                </a:solidFill>
                <a:latin typeface="Calibri"/>
              </a:rPr>
              <a:t/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ftr"/>
          </p:nvPr>
        </p:nvSpPr>
        <p:spPr bwMode="auto"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defRPr/>
            </a:pPr>
            <a:endParaRPr lang="ru-RU" sz="24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 bwMode="auto"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defRPr/>
            </a:pPr>
            <a:fld id="{BE5D138D-0B07-4E5D-A193-18B6E54FF2BE}" type="slidenum">
              <a:rPr lang="ru-RU" sz="1050" b="0" strike="noStrike" spc="-1">
                <a:solidFill>
                  <a:srgbClr val="FFFFFF"/>
                </a:solidFill>
                <a:latin typeface="Calibri"/>
              </a:rPr>
              <a:t/>
            </a:fld>
            <a:endParaRPr lang="ru-RU" sz="105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400" b="0" strike="noStrike" spc="-1">
                <a:solidFill>
                  <a:srgbClr val="404040"/>
                </a:solidFill>
                <a:latin typeface="Calibri"/>
              </a:rPr>
              <a:t>Second Outline Level</a:t>
            </a:r>
            <a:endParaRPr lang="ru-RU" sz="1400" b="0" strike="noStrike" spc="-1">
              <a:solidFill>
                <a:srgbClr val="404040"/>
              </a:solidFill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400" b="0" strike="noStrike" spc="-1">
                <a:solidFill>
                  <a:srgbClr val="404040"/>
                </a:solidFill>
                <a:latin typeface="Calibri"/>
              </a:rPr>
              <a:t>Third Outline Level</a:t>
            </a:r>
            <a:endParaRPr lang="ru-RU" sz="1400" b="0" strike="noStrike" spc="-1">
              <a:solidFill>
                <a:srgbClr val="404040"/>
              </a:solidFill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400" b="0" strike="noStrike" spc="-1">
                <a:solidFill>
                  <a:srgbClr val="404040"/>
                </a:solidFill>
                <a:latin typeface="Calibri"/>
              </a:rPr>
              <a:t>Fourth Outline Level</a:t>
            </a:r>
            <a:endParaRPr lang="ru-RU" sz="1400" b="0" strike="noStrike" spc="-1">
              <a:solidFill>
                <a:srgbClr val="404040"/>
              </a:solidFill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solidFill>
                  <a:srgbClr val="404040"/>
                </a:solidFill>
                <a:latin typeface="Calibri"/>
              </a:rPr>
              <a:t>Fifth Outline Level</a:t>
            </a: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solidFill>
                  <a:srgbClr val="404040"/>
                </a:solidFill>
                <a:latin typeface="Calibri"/>
              </a:rPr>
              <a:t>Sixth Outline Level</a:t>
            </a: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solidFill>
                  <a:srgbClr val="404040"/>
                </a:solidFill>
                <a:latin typeface="Calibri"/>
              </a:rPr>
              <a:t>Seventh Outline Level</a:t>
            </a:r>
            <a:endParaRPr lang="ru-RU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 bwMode="auto">
          <a:xfrm>
            <a:off x="554040" y="4395600"/>
            <a:ext cx="11360520" cy="188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vertOverflow="overflow" horzOverflow="overflow" vert="horz" wrap="square" lIns="90000" tIns="45000" rIns="90000" bIns="45000" numCol="1" spcCol="0" rtlCol="0" fromWordArt="0" anchor="t" anchorCtr="0" forceAA="0" upright="0" compatLnSpc="0">
            <a:normAutofit/>
          </a:bodyPr>
          <a:p>
            <a:pPr>
              <a:defRPr/>
            </a:pPr>
            <a:r>
              <a:rPr lang="ru-RU" sz="14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Проверила:                                                                                    			  		Выполнили:</a:t>
            </a:r>
            <a:endParaRPr sz="1400"/>
          </a:p>
          <a:p>
            <a:pPr>
              <a:defRPr/>
            </a:pPr>
            <a:r>
              <a:rPr lang="ru-RU" sz="14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старший преподаватель			         				студенты группы ПИ-23б</a:t>
            </a:r>
            <a:endParaRPr sz="1400"/>
          </a:p>
          <a:p>
            <a:pPr>
              <a:defRPr/>
            </a:pPr>
            <a:r>
              <a:rPr lang="ru-RU" sz="14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кафедры программной                                                        		 			Харченко Д. А.</a:t>
            </a:r>
            <a:endParaRPr sz="1400"/>
          </a:p>
          <a:p>
            <a:pPr>
              <a:defRPr/>
            </a:pPr>
            <a:r>
              <a:rPr lang="ru-RU" sz="14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инженерии им. Л. П. Фельдмана                                      					Фадеев К.А. 	Ильин К.М.  </a:t>
            </a: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DejaVu Sans"/>
              </a:rPr>
              <a:t>	</a:t>
            </a:r>
            <a:endParaRPr sz="1400"/>
          </a:p>
          <a:p>
            <a:pPr>
              <a:defRPr/>
            </a:pPr>
            <a:r>
              <a:rPr lang="ru-RU" sz="14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Морозова О. В.                                                                               				Зимин Б.В.	            Зрожевский Р.А.</a:t>
            </a: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DejaVu Sans"/>
              </a:rPr>
              <a:t>	</a:t>
            </a:r>
            <a:endParaRPr sz="1400"/>
          </a:p>
          <a:p>
            <a:pPr algn="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defRPr/>
            </a:pPr>
            <a:endParaRPr lang="ru-RU" sz="1400" b="0" strike="noStrike" spc="-1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 bwMode="auto">
          <a:xfrm flipH="0" flipV="0">
            <a:off x="3829425" y="576000"/>
            <a:ext cx="4296375" cy="586050"/>
          </a:xfrm>
          <a:prstGeom prst="rect">
            <a:avLst/>
          </a:prstGeom>
          <a:gradFill rotWithShape="0">
            <a:gsLst>
              <a:gs pos="55000">
                <a:srgbClr val="CCCCCC">
                  <a:alpha val="44999"/>
                </a:srgbClr>
              </a:gs>
              <a:gs pos="100000">
                <a:srgbClr val="666666">
                  <a:alpha val="44999"/>
                </a:srgbClr>
              </a:gs>
            </a:gsLst>
            <a:lin ang="2700000" scaled="1"/>
          </a:gradFill>
          <a:ln>
            <a:solidFill>
              <a:srgbClr val="808080"/>
            </a:solidFill>
            <a:headEnd type="triangle" w="med" len="med"/>
            <a:tailEnd type="triangle" w="med" len="med"/>
          </a:ln>
          <a:effectLst>
            <a:outerShdw dist="35638" dir="2700000">
              <a:srgbClr val="666666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vertOverflow="overflow" horzOverflow="overflow" vert="horz" wrap="square" lIns="90000" tIns="45000" rIns="90000" bIns="45000" numCol="1" spcCol="0" rtlCol="0" fromWordArt="0" anchor="t" anchorCtr="0" forceAA="0" upright="0" compatLnSpc="0">
            <a:normAutofit fontScale="45000" lnSpcReduction="11000"/>
          </a:bodyPr>
          <a:p>
            <a:pPr>
              <a:defRPr/>
            </a:pPr>
            <a:r>
              <a:rPr lang="ru-RU" sz="6600" b="1" i="1" strike="noStrike" spc="-52">
                <a:solidFill>
                  <a:srgbClr val="FFFFFF"/>
                </a:solidFill>
                <a:latin typeface="Calibri Light"/>
              </a:rPr>
              <a:t>Редактор изображений</a:t>
            </a:r>
            <a:endParaRPr lang="ru-RU" sz="6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 bwMode="auto">
          <a:xfrm>
            <a:off x="414000" y="293400"/>
            <a:ext cx="9274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ru-RU" sz="2400" b="1" strike="noStrike" spc="-1">
                <a:solidFill>
                  <a:srgbClr val="000000"/>
                </a:solidFill>
                <a:latin typeface="Times New Roman"/>
              </a:rPr>
              <a:t>Задачи, которые пришлось решать при выполнении проекта: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 bwMode="auto">
          <a:xfrm>
            <a:off x="510120" y="923760"/>
            <a:ext cx="18432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3"/>
          <p:cNvSpPr/>
          <p:nvPr/>
        </p:nvSpPr>
        <p:spPr bwMode="auto">
          <a:xfrm>
            <a:off x="648000" y="1008000"/>
            <a:ext cx="527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1. Внедрение функций обработки изображения</a:t>
            </a:r>
            <a:endParaRPr lang="ru-RU" sz="2000" b="0" strike="noStrike" spc="-1">
              <a:latin typeface="Arial"/>
            </a:endParaRPr>
          </a:p>
        </p:txBody>
      </p:sp>
      <p:sp>
        <p:nvSpPr>
          <p:cNvPr id="75" name="CustomShape 4"/>
          <p:cNvSpPr/>
          <p:nvPr/>
        </p:nvSpPr>
        <p:spPr bwMode="auto">
          <a:xfrm>
            <a:off x="648000" y="1415520"/>
            <a:ext cx="62254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2. Создание графического интерфейса с единым стилем</a:t>
            </a:r>
            <a:endParaRPr lang="ru-RU" sz="2000" b="0" strike="noStrike" spc="-1">
              <a:latin typeface="Arial"/>
            </a:endParaRPr>
          </a:p>
        </p:txBody>
      </p:sp>
      <p:sp>
        <p:nvSpPr>
          <p:cNvPr id="76" name="CustomShape 5"/>
          <p:cNvSpPr/>
          <p:nvPr/>
        </p:nvSpPr>
        <p:spPr bwMode="auto">
          <a:xfrm>
            <a:off x="648000" y="1876320"/>
            <a:ext cx="4939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3. Улучшение визуального вида интерфейса</a:t>
            </a:r>
            <a:endParaRPr lang="ru-RU" sz="2000" b="0" strike="noStrike" spc="-1">
              <a:latin typeface="Arial"/>
            </a:endParaRPr>
          </a:p>
        </p:txBody>
      </p:sp>
      <p:sp>
        <p:nvSpPr>
          <p:cNvPr id="77" name="CustomShape 6"/>
          <p:cNvSpPr/>
          <p:nvPr/>
        </p:nvSpPr>
        <p:spPr bwMode="auto">
          <a:xfrm>
            <a:off x="648000" y="2337480"/>
            <a:ext cx="3627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4. Проверка функций редактора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78" name="Рисунок 7" descr=""/>
          <p:cNvPicPr/>
          <p:nvPr/>
        </p:nvPicPr>
        <p:blipFill>
          <a:blip r:embed="rId2"/>
          <a:stretch/>
        </p:blipFill>
        <p:spPr bwMode="auto">
          <a:xfrm>
            <a:off x="4824000" y="2462760"/>
            <a:ext cx="6940800" cy="3585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 bwMode="auto">
          <a:xfrm>
            <a:off x="503640" y="302760"/>
            <a:ext cx="1421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ru-RU" sz="2400" b="1" strike="noStrike" spc="-1">
                <a:solidFill>
                  <a:srgbClr val="000000"/>
                </a:solidFill>
                <a:latin typeface="Times New Roman"/>
              </a:rPr>
              <a:t>Выводы: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 bwMode="auto">
          <a:xfrm>
            <a:off x="378720" y="741960"/>
            <a:ext cx="1125936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</a:rPr>
              <a:t>«Редактор изображений» — отличный проект для изучения Python и функций обработки изображений. 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</a:rPr>
              <a:t>Рабочий функционал и методы, использованные в разработке — позволяют больше углубиться в мир графического дизайна и графических редакторов. 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</a:rPr>
              <a:t>Проект обладает большим потенциалом для дальнейшего развития и усовершенствования, открывая двери в более сложные концепции программирования и обработки изображений.</a:t>
            </a:r>
            <a:endParaRPr lang="ru-RU" sz="1800" b="0" strike="noStrike" spc="-1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 bwMode="auto">
          <a:xfrm>
            <a:off x="3456000" y="2736000"/>
            <a:ext cx="5400000" cy="3224880"/>
          </a:xfrm>
          <a:prstGeom prst="rect">
            <a:avLst/>
          </a:prstGeom>
          <a:ln w="180000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 bwMode="auto">
          <a:xfrm>
            <a:off x="403560" y="663120"/>
            <a:ext cx="5270760" cy="283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ru-RU" sz="2000" b="1" strike="noStrike" spc="-1">
                <a:solidFill>
                  <a:srgbClr val="000000"/>
                </a:solidFill>
                <a:latin typeface="Times New Roman"/>
              </a:rPr>
              <a:t>Перспективы дальнейшей работы: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	</a:t>
            </a: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1. Созданием мобильной версии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	</a:t>
            </a: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2. Создание веб-версии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	</a:t>
            </a: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3. Новые функции редактирования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	</a:t>
            </a: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4. Переосмысление интерфейса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	</a:t>
            </a: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5. Внедрение ИИ функций обработки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	</a:t>
            </a: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6. Добавление «вкладок» изображений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	</a:t>
            </a: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7. Добавление функции «Drag&amp;Drop»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	</a:t>
            </a: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8. Внедрение лицензий и монетизации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83" name="Рисунок 4" descr=""/>
          <p:cNvPicPr/>
          <p:nvPr/>
        </p:nvPicPr>
        <p:blipFill>
          <a:blip r:embed="rId2"/>
          <a:stretch/>
        </p:blipFill>
        <p:spPr bwMode="auto">
          <a:xfrm>
            <a:off x="5964480" y="543600"/>
            <a:ext cx="5686200" cy="4870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 bwMode="auto">
          <a:xfrm>
            <a:off x="2871000" y="2501280"/>
            <a:ext cx="7241039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ru-RU" sz="5400" b="0" strike="noStrike" spc="-1">
                <a:solidFill>
                  <a:srgbClr val="000000"/>
                </a:solidFill>
                <a:latin typeface="Times New Roman"/>
              </a:rPr>
              <a:t>Спасибо за внимание!</a:t>
            </a:r>
            <a:endParaRPr lang="ru-RU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 bwMode="auto">
          <a:xfrm>
            <a:off x="329040" y="262800"/>
            <a:ext cx="5563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ru-RU" sz="2400" b="1" strike="noStrike" spc="-1">
                <a:solidFill>
                  <a:srgbClr val="000000"/>
                </a:solidFill>
                <a:latin typeface="Times New Roman"/>
              </a:rPr>
              <a:t>Постановка задачи: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 bwMode="auto">
          <a:xfrm>
            <a:off x="329040" y="875879"/>
            <a:ext cx="11657880" cy="29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spAutoFit/>
          </a:bodyPr>
          <a:p>
            <a:pPr>
              <a:lnSpc>
                <a:spcPct val="150000"/>
              </a:lnSpc>
              <a:defRPr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Целью данной работы является создание программы редактора изображений собственной разработки, в привлекательном и дружелюбном, не чрезмерно вычурном и «профессиональном» дизайне. Проект направлен предоставление следующих ключевых возможностей обработки изображения:</a:t>
            </a:r>
            <a:endParaRPr lang="ru-RU" sz="1400" b="0" strike="noStrike" spc="-1">
              <a:latin typeface="Arial"/>
            </a:endParaRPr>
          </a:p>
          <a:p>
            <a:pPr>
              <a:lnSpc>
                <a:spcPct val="150000"/>
              </a:lnSpc>
              <a:defRPr/>
            </a:pPr>
            <a:endParaRPr lang="ru-RU" sz="1400" b="0" strike="noStrike" spc="-1"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1) </a:t>
            </a:r>
            <a:r>
              <a:rPr lang="ru-RU" sz="1400" b="1" i="1" strike="noStrike" spc="-1">
                <a:solidFill>
                  <a:srgbClr val="000000"/>
                </a:solidFill>
                <a:latin typeface="Times New Roman"/>
              </a:rPr>
              <a:t>Линейная и нелинейная коррекция изображения;</a:t>
            </a:r>
            <a:endParaRPr lang="ru-RU" sz="1400" b="0" strike="noStrike" spc="-1"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2) </a:t>
            </a:r>
            <a:r>
              <a:rPr lang="ru-RU" sz="1400" b="1" i="1" strike="noStrike" spc="-1">
                <a:solidFill>
                  <a:srgbClr val="000000"/>
                </a:solidFill>
                <a:latin typeface="Times New Roman"/>
              </a:rPr>
              <a:t>Зашумление;</a:t>
            </a:r>
            <a:endParaRPr lang="ru-RU" sz="1400" b="0" strike="noStrike" spc="-1"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3) </a:t>
            </a:r>
            <a:r>
              <a:rPr lang="ru-RU" sz="1400" b="1" i="1" strike="noStrike" spc="-1">
                <a:solidFill>
                  <a:srgbClr val="000000"/>
                </a:solidFill>
                <a:latin typeface="Times New Roman"/>
              </a:rPr>
              <a:t>Эффекты «стекла» и «волны»;</a:t>
            </a:r>
            <a:endParaRPr lang="ru-RU" sz="1400" b="0" strike="noStrike" spc="-1"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4) </a:t>
            </a:r>
            <a:r>
              <a:rPr lang="ru-RU" sz="1400" b="1" i="1" strike="noStrike" spc="-1">
                <a:solidFill>
                  <a:srgbClr val="000000"/>
                </a:solidFill>
                <a:latin typeface="Times New Roman"/>
              </a:rPr>
              <a:t>Коррекция гаммы;</a:t>
            </a:r>
            <a:endParaRPr lang="ru-RU" sz="1400" b="0" strike="noStrike" spc="-1"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5)</a:t>
            </a:r>
            <a:r>
              <a:rPr lang="ru-RU" sz="1400" b="1" i="1" strike="noStrike" spc="-1">
                <a:solidFill>
                  <a:srgbClr val="000000"/>
                </a:solidFill>
                <a:latin typeface="Times New Roman"/>
              </a:rPr>
              <a:t> Дополнительный функционал;</a:t>
            </a:r>
            <a:endParaRPr lang="ru-RU" sz="1400" b="0" strike="noStrike" spc="-1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2"/>
          <a:stretch/>
        </p:blipFill>
        <p:spPr bwMode="auto">
          <a:xfrm>
            <a:off x="5766120" y="1984320"/>
            <a:ext cx="4930560" cy="3944160"/>
          </a:xfrm>
          <a:prstGeom prst="rect">
            <a:avLst/>
          </a:prstGeom>
          <a:ln w="180000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 bwMode="auto">
          <a:xfrm>
            <a:off x="465840" y="353520"/>
            <a:ext cx="5391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ru-RU" sz="2400" b="1" strike="noStrike" spc="-1">
                <a:solidFill>
                  <a:srgbClr val="000000"/>
                </a:solidFill>
                <a:latin typeface="Times New Roman"/>
              </a:rPr>
              <a:t>Актуальность темы: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52" name="CustomShape 2"/>
          <p:cNvSpPr/>
          <p:nvPr/>
        </p:nvSpPr>
        <p:spPr bwMode="auto">
          <a:xfrm>
            <a:off x="465840" y="873720"/>
            <a:ext cx="8583480" cy="31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spAutoFit/>
          </a:bodyPr>
          <a:p>
            <a:pPr>
              <a:lnSpc>
                <a:spcPct val="150000"/>
              </a:lnSpc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Востребованность редактирования изображений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Отсутствие популярных аналогов отечественной разработки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Чрезмерно угнетающая атмосфера работы в прочих редакторах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Технологическая актуальность: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Простота изучения Python на примере игры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</a:rPr>
              <a:t>Востребованность GUI-разработки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ru-RU" sz="2000" b="0" strike="noStrike" spc="-1">
              <a:latin typeface="Arial"/>
            </a:endParaRPr>
          </a:p>
        </p:txBody>
      </p:sp>
      <p:pic>
        <p:nvPicPr>
          <p:cNvPr id="53" name="Рисунок 5" descr=""/>
          <p:cNvPicPr/>
          <p:nvPr/>
        </p:nvPicPr>
        <p:blipFill>
          <a:blip r:embed="rId2"/>
          <a:stretch/>
        </p:blipFill>
        <p:spPr bwMode="auto">
          <a:xfrm>
            <a:off x="6152400" y="2040120"/>
            <a:ext cx="4754160" cy="3914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 bwMode="auto">
          <a:xfrm>
            <a:off x="510480" y="432720"/>
            <a:ext cx="3528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ru-RU" sz="2400" b="1" strike="noStrike" spc="-1">
                <a:solidFill>
                  <a:srgbClr val="000000"/>
                </a:solidFill>
                <a:latin typeface="Times New Roman"/>
              </a:rPr>
              <a:t>Роли участников: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55" name="CustomShape 2"/>
          <p:cNvSpPr/>
          <p:nvPr/>
        </p:nvSpPr>
        <p:spPr bwMode="auto">
          <a:xfrm>
            <a:off x="514439" y="1130040"/>
            <a:ext cx="517356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ru-RU" sz="2400" b="0" strike="noStrike" spc="-1">
                <a:solidFill>
                  <a:srgbClr val="000000"/>
                </a:solidFill>
                <a:latin typeface="Times New Roman"/>
              </a:rPr>
              <a:t>Ильин Кирилл – Frontend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400" b="0" strike="noStrike" spc="-1">
                <a:solidFill>
                  <a:srgbClr val="000000"/>
                </a:solidFill>
                <a:latin typeface="Times New Roman"/>
              </a:rPr>
              <a:t>Харченко Дмитрий – Documentation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400" b="0" strike="noStrike" spc="-1">
                <a:solidFill>
                  <a:srgbClr val="000000"/>
                </a:solidFill>
                <a:latin typeface="Times New Roman"/>
              </a:rPr>
              <a:t>Зимин Богдан – Backend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400" b="0" strike="noStrike" spc="-1">
                <a:solidFill>
                  <a:srgbClr val="000000"/>
                </a:solidFill>
                <a:latin typeface="Times New Roman"/>
              </a:rPr>
              <a:t>Зрожевский Рустам – Product manager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400" b="0" strike="noStrike" spc="-1">
                <a:solidFill>
                  <a:srgbClr val="000000"/>
                </a:solidFill>
                <a:latin typeface="Times New Roman"/>
              </a:rPr>
              <a:t>Фадеев Кирилл – Designer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ru-RU" sz="2400" b="0" strike="noStrike" spc="-1">
              <a:latin typeface="Arial"/>
            </a:endParaRPr>
          </a:p>
        </p:txBody>
      </p:sp>
      <p:pic>
        <p:nvPicPr>
          <p:cNvPr id="56" name="Рисунок 4" descr=""/>
          <p:cNvPicPr/>
          <p:nvPr/>
        </p:nvPicPr>
        <p:blipFill>
          <a:blip r:embed="rId2"/>
          <a:stretch/>
        </p:blipFill>
        <p:spPr bwMode="auto">
          <a:xfrm>
            <a:off x="5832000" y="2880000"/>
            <a:ext cx="4820400" cy="281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 bwMode="auto">
          <a:xfrm>
            <a:off x="302040" y="198360"/>
            <a:ext cx="473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ru-RU" sz="2400" b="1" strike="noStrike" spc="-1">
                <a:solidFill>
                  <a:srgbClr val="000000"/>
                </a:solidFill>
                <a:latin typeface="Times New Roman"/>
              </a:rPr>
              <a:t>User stories Харченко Дмитрия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 bwMode="auto">
          <a:xfrm>
            <a:off x="302040" y="759240"/>
            <a:ext cx="5777639" cy="4713287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spAutoFit/>
          </a:bodyPr>
          <a:p>
            <a:pPr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 пользоваться приложением без необходимости интернет-соединения.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1" strike="noStrike" spc="-1">
                <a:solidFill>
                  <a:srgbClr val="C00000"/>
                </a:solidFill>
                <a:highlight>
                  <a:srgbClr val="FFFFFF"/>
                </a:highlight>
                <a:latin typeface="Times New Roman"/>
                <a:ea typeface="Calibri"/>
              </a:rPr>
              <a:t> чтобы компьютер сам редактировал изображение по моему запросу.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1" strike="noStrike" spc="-1">
                <a:solidFill>
                  <a:srgbClr val="C00000"/>
                </a:solidFill>
                <a:latin typeface="Times New Roman"/>
                <a:ea typeface="Calibri"/>
              </a:rPr>
              <a:t> чтобы приложение поддерживало плаг-ины (адд-оны).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 иметь возможность сохранить изображение после его редактирования.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 чтобы я мог отменить последнее действие редактора.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 иметь возможность повторить последнее отменённое действие редактора.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14999"/>
              </a:lnSpc>
              <a:spcAft>
                <a:spcPts val="1001"/>
              </a:spcAft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 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ru-RU" sz="2000" b="0" strike="noStrike" spc="-1">
              <a:latin typeface="Arial"/>
            </a:endParaRPr>
          </a:p>
        </p:txBody>
      </p:sp>
      <p:pic>
        <p:nvPicPr>
          <p:cNvPr id="59" name="Рисунок 3" descr=""/>
          <p:cNvPicPr/>
          <p:nvPr/>
        </p:nvPicPr>
        <p:blipFill>
          <a:blip r:embed="rId2"/>
          <a:stretch/>
        </p:blipFill>
        <p:spPr bwMode="auto">
          <a:xfrm>
            <a:off x="6367680" y="429120"/>
            <a:ext cx="5296320" cy="529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0" name="Рисунок 4" descr=""/>
          <p:cNvPicPr/>
          <p:nvPr/>
        </p:nvPicPr>
        <p:blipFill>
          <a:blip r:embed="rId2"/>
          <a:stretch/>
        </p:blipFill>
        <p:spPr bwMode="auto">
          <a:xfrm>
            <a:off x="3816000" y="3888000"/>
            <a:ext cx="4204080" cy="2188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1" name="CustomShape 1"/>
          <p:cNvSpPr/>
          <p:nvPr/>
        </p:nvSpPr>
        <p:spPr bwMode="auto">
          <a:xfrm>
            <a:off x="305685" y="186839"/>
            <a:ext cx="4251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ru-RU" sz="2400" b="1" strike="noStrike" spc="-1">
                <a:solidFill>
                  <a:srgbClr val="000000"/>
                </a:solidFill>
                <a:latin typeface="Times New Roman"/>
              </a:rPr>
              <a:t>User stories Фадеева Кирилла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62" name="CustomShape 2"/>
          <p:cNvSpPr/>
          <p:nvPr/>
        </p:nvSpPr>
        <p:spPr bwMode="auto">
          <a:xfrm>
            <a:off x="305684" y="547709"/>
            <a:ext cx="12061439" cy="222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spAutoFit/>
          </a:bodyPr>
          <a:p>
            <a:pPr>
              <a:defRPr/>
            </a:pPr>
            <a:endParaRPr sz="14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 иметь возможность трансформировать изображение.</a:t>
            </a:r>
            <a:endParaRPr sz="1400" b="0" strike="noStrike" spc="-1">
              <a:latin typeface="Times New Roman"/>
              <a:ea typeface="Times New Roman"/>
            </a:endParaRPr>
          </a:p>
          <a:p>
            <a:pPr algn="just"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 выбирать изображения из любой доступной папки на компьютере.</a:t>
            </a:r>
            <a:endParaRPr sz="1400" b="0" strike="noStrike" spc="-1">
              <a:latin typeface="Times New Roman"/>
              <a:ea typeface="Times New Roman"/>
            </a:endParaRPr>
          </a:p>
          <a:p>
            <a:pPr algn="just"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 видеть красивый интерфейс окна приложения.</a:t>
            </a:r>
            <a:endParaRPr sz="1400" b="0" strike="noStrike" spc="-1">
              <a:latin typeface="Times New Roman"/>
              <a:ea typeface="Times New Roman"/>
            </a:endParaRPr>
          </a:p>
          <a:p>
            <a:pPr algn="just"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, чтобы приложение сохраняло все недавние действия в отдельном окне для отслеживания всех изменений изображения.</a:t>
            </a:r>
            <a:endParaRPr sz="1400" b="0" strike="noStrike" spc="-1">
              <a:solidFill>
                <a:srgbClr val="FF0000"/>
              </a:solidFill>
              <a:latin typeface="Times New Roman"/>
              <a:ea typeface="Times New Roman"/>
            </a:endParaRPr>
          </a:p>
          <a:p>
            <a:pPr algn="just"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 иметь возможность одновременной работы с несколькими изображениями в одном окне.</a:t>
            </a:r>
            <a:endParaRPr sz="1400" b="0" strike="noStrike" spc="-1">
              <a:solidFill>
                <a:srgbClr val="FF0000"/>
              </a:solidFill>
              <a:latin typeface="Times New Roman"/>
              <a:ea typeface="Times New Roman"/>
            </a:endParaRPr>
          </a:p>
          <a:p>
            <a:pPr algn="just"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 видеть разрешение и название выбранного изображения на экране.</a:t>
            </a:r>
            <a:endParaRPr sz="1400" b="0" strike="noStrike" spc="-1">
              <a:latin typeface="Times New Roman"/>
              <a:ea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 bwMode="auto">
          <a:xfrm>
            <a:off x="305280" y="175695"/>
            <a:ext cx="4018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ru-RU" sz="2400" b="1" strike="noStrike" spc="-1">
                <a:solidFill>
                  <a:srgbClr val="000000"/>
                </a:solidFill>
                <a:latin typeface="Times New Roman"/>
              </a:rPr>
              <a:t>User stories Зимина Богдана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64" name="Рисунок 3" descr=""/>
          <p:cNvPicPr/>
          <p:nvPr/>
        </p:nvPicPr>
        <p:blipFill>
          <a:blip r:embed="rId2"/>
          <a:stretch/>
        </p:blipFill>
        <p:spPr bwMode="auto">
          <a:xfrm>
            <a:off x="3672000" y="3456000"/>
            <a:ext cx="4141800" cy="2764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5" name="CustomShape 2"/>
          <p:cNvSpPr/>
          <p:nvPr/>
        </p:nvSpPr>
        <p:spPr bwMode="auto">
          <a:xfrm>
            <a:off x="305279" y="761400"/>
            <a:ext cx="11104919" cy="158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spAutoFit/>
          </a:bodyPr>
          <a:p>
            <a:pPr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 иметь возможность увидеть все основные функции редактирования изображения на главном экране.</a:t>
            </a:r>
            <a:endParaRPr sz="1400" b="0" strike="noStrike" spc="-1">
              <a:latin typeface="Arial"/>
            </a:endParaRPr>
          </a:p>
          <a:p>
            <a:pPr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 чтобы кнопки были визуально разделены на группы для лёгкой ориентации между категориями редактирования изображения.</a:t>
            </a:r>
            <a:endParaRPr sz="1400" b="0" strike="noStrike" spc="-1">
              <a:latin typeface="Arial"/>
            </a:endParaRPr>
          </a:p>
          <a:p>
            <a:pPr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 иметь возможность сделать изображение в формате Ч/Б.</a:t>
            </a:r>
            <a:endParaRPr sz="1400" b="0" strike="noStrike" spc="-1">
              <a:latin typeface="Arial"/>
            </a:endParaRPr>
          </a:p>
          <a:p>
            <a:pPr>
              <a:defRPr/>
            </a:pPr>
            <a:r>
              <a:rPr lang="ru-RU" sz="1400" b="1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, чтобы дизайн приложения был профессиональным, разработанным с глубоким пониманием UI/UX дизайна.</a:t>
            </a:r>
            <a:endParaRPr sz="1400" b="0" strike="noStrike" spc="-1">
              <a:latin typeface="Arial"/>
            </a:endParaRPr>
          </a:p>
          <a:p>
            <a:pPr>
              <a:defRPr/>
            </a:pPr>
            <a:r>
              <a:rPr lang="ru-RU" sz="1400" b="1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 иметь возможность приближать или отдалять выбранное изображение на экране.</a:t>
            </a:r>
            <a:endParaRPr sz="1400" b="0" strike="noStrike" spc="-1">
              <a:latin typeface="Arial"/>
            </a:endParaRPr>
          </a:p>
          <a:p>
            <a:pPr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 иметь вторичное меню для действий, которые можно было бы выбрать альтернативным путём.</a:t>
            </a:r>
            <a:endParaRPr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" name="CustomShape 1"/>
          <p:cNvSpPr/>
          <p:nvPr/>
        </p:nvSpPr>
        <p:spPr bwMode="auto">
          <a:xfrm>
            <a:off x="295920" y="194745"/>
            <a:ext cx="4168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ru-RU" sz="2400" b="1" strike="noStrike" spc="-1">
                <a:solidFill>
                  <a:srgbClr val="000000"/>
                </a:solidFill>
                <a:latin typeface="Times New Roman"/>
              </a:rPr>
              <a:t>User stories Ильина Кирилла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67" name="CustomShape 2"/>
          <p:cNvSpPr/>
          <p:nvPr/>
        </p:nvSpPr>
        <p:spPr bwMode="auto">
          <a:xfrm>
            <a:off x="295920" y="803265"/>
            <a:ext cx="11104560" cy="20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spAutoFit/>
          </a:bodyPr>
          <a:p>
            <a:pPr algn="just"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 иметь интуитивно понятный интерфейс приложения.</a:t>
            </a:r>
            <a:endParaRPr lang="ru-RU" sz="1400" b="0" strike="noStrike" spc="-1">
              <a:latin typeface="Times New Roman"/>
              <a:ea typeface="Times New Roman"/>
            </a:endParaRPr>
          </a:p>
          <a:p>
            <a:pPr algn="just"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 чтобы изображение не было расширено неправильно при показе на экране.</a:t>
            </a:r>
            <a:endParaRPr lang="ru-RU" sz="1400" b="0" strike="noStrike" spc="-1">
              <a:latin typeface="Times New Roman"/>
              <a:ea typeface="Times New Roman"/>
            </a:endParaRPr>
          </a:p>
          <a:p>
            <a:pPr algn="just"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 чтобы кнопки в одной категории редактирования были одного цвета.</a:t>
            </a:r>
            <a:endParaRPr lang="ru-RU" sz="1400" b="0" strike="noStrike" spc="-1">
              <a:latin typeface="Times New Roman"/>
              <a:ea typeface="Times New Roman"/>
            </a:endParaRPr>
          </a:p>
          <a:p>
            <a:pPr algn="just"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 наличия нейросетевых редакторов и фильтров в функции редактирования изображения.</a:t>
            </a:r>
            <a:endParaRPr lang="ru-RU" sz="1400" b="0" strike="noStrike" spc="-1">
              <a:solidFill>
                <a:srgbClr val="FF0000"/>
              </a:solidFill>
              <a:latin typeface="Times New Roman"/>
              <a:ea typeface="Times New Roman"/>
            </a:endParaRPr>
          </a:p>
          <a:p>
            <a:pPr algn="just"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 иметь тёмную тему графического интерфейса приложения.</a:t>
            </a:r>
            <a:endParaRPr lang="ru-RU" sz="1400" b="0" strike="noStrike" spc="-1">
              <a:solidFill>
                <a:srgbClr val="FF0000"/>
              </a:solidFill>
              <a:latin typeface="Times New Roman"/>
              <a:ea typeface="Times New Roman"/>
            </a:endParaRPr>
          </a:p>
          <a:p>
            <a:pPr algn="just"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 видеть возможность менять контрастность изображения.</a:t>
            </a:r>
            <a:endParaRPr lang="ru-RU" sz="1400" b="0" strike="noStrike" spc="-1">
              <a:latin typeface="Times New Roman"/>
              <a:ea typeface="Times New Roman"/>
            </a:endParaRPr>
          </a:p>
        </p:txBody>
      </p:sp>
      <p:pic>
        <p:nvPicPr>
          <p:cNvPr id="68" name="" descr=""/>
          <p:cNvPicPr/>
          <p:nvPr/>
        </p:nvPicPr>
        <p:blipFill>
          <a:blip r:embed="rId2"/>
          <a:stretch/>
        </p:blipFill>
        <p:spPr bwMode="auto">
          <a:xfrm>
            <a:off x="3168000" y="3355560"/>
            <a:ext cx="5832000" cy="2764440"/>
          </a:xfrm>
          <a:prstGeom prst="rect">
            <a:avLst/>
          </a:prstGeom>
          <a:ln w="180000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 bwMode="auto">
          <a:xfrm>
            <a:off x="288000" y="194745"/>
            <a:ext cx="4728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ru-RU" sz="2400" b="1" strike="noStrike" spc="-1">
                <a:solidFill>
                  <a:srgbClr val="000000"/>
                </a:solidFill>
                <a:latin typeface="Times New Roman"/>
              </a:rPr>
              <a:t>User stories Зрожевского Рустама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70" name="CustomShape 2"/>
          <p:cNvSpPr/>
          <p:nvPr/>
        </p:nvSpPr>
        <p:spPr bwMode="auto">
          <a:xfrm>
            <a:off x="288000" y="720000"/>
            <a:ext cx="11104560" cy="20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spAutoFit/>
          </a:bodyPr>
          <a:p>
            <a:pPr algn="just"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чтобы в приложении была возможность поменять выбор изображения.</a:t>
            </a:r>
            <a:endParaRPr lang="ru-RU" sz="1400" b="0" strike="noStrike" spc="-1">
              <a:latin typeface="Times New Roman"/>
              <a:ea typeface="Times New Roman"/>
            </a:endParaRPr>
          </a:p>
          <a:p>
            <a:pPr algn="just"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чтобы функции редактирования были расположены в отдельном разделе от самого выбранного изображения.</a:t>
            </a:r>
            <a:endParaRPr lang="ru-RU" sz="1400" b="0" strike="noStrike" spc="-1">
              <a:latin typeface="Times New Roman"/>
              <a:ea typeface="Times New Roman"/>
            </a:endParaRPr>
          </a:p>
          <a:p>
            <a:pPr algn="just"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можно было сбросить изменения изображения в категории «трансформации».</a:t>
            </a:r>
            <a:endParaRPr lang="ru-RU" sz="1400" b="0" strike="noStrike" spc="-1">
              <a:latin typeface="Times New Roman"/>
              <a:ea typeface="Times New Roman"/>
            </a:endParaRPr>
          </a:p>
          <a:p>
            <a:pPr algn="just"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возможности добавлять слои из других изображений поверх основного.</a:t>
            </a:r>
            <a:endParaRPr lang="ru-RU" sz="1400" b="0" strike="noStrike" spc="-1">
              <a:solidFill>
                <a:srgbClr val="FF0000"/>
              </a:solidFill>
              <a:latin typeface="Times New Roman"/>
              <a:ea typeface="Times New Roman"/>
            </a:endParaRPr>
          </a:p>
          <a:p>
            <a:pPr algn="just"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FF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иметь кнопки для того чтобы быстро поделиться или отправить изображение через социальные сети.</a:t>
            </a:r>
            <a:endParaRPr lang="ru-RU" sz="1400" b="0" strike="noStrike" spc="-1">
              <a:solidFill>
                <a:srgbClr val="FF0000"/>
              </a:solidFill>
              <a:latin typeface="Times New Roman"/>
              <a:ea typeface="Times New Roman"/>
            </a:endParaRPr>
          </a:p>
          <a:p>
            <a:pPr algn="just">
              <a:lnSpc>
                <a:spcPct val="150000"/>
              </a:lnSpc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Как </a:t>
            </a:r>
            <a:r>
              <a:rPr lang="ru-RU" sz="1400" b="1" u="sng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пользователь</a:t>
            </a:r>
            <a:r>
              <a:rPr lang="ru-RU" sz="1400" b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, я хочу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видеть редактируемое изображение.</a:t>
            </a:r>
            <a:endParaRPr lang="ru-RU" sz="1400" b="0" strike="noStrike" spc="-1">
              <a:latin typeface="Times New Roman"/>
              <a:ea typeface="Times New Roman"/>
            </a:endParaRPr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 bwMode="auto">
          <a:xfrm>
            <a:off x="2880000" y="3283560"/>
            <a:ext cx="6192000" cy="2764440"/>
          </a:xfrm>
          <a:prstGeom prst="rect">
            <a:avLst/>
          </a:prstGeom>
          <a:ln w="180000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0</Words>
  <Application>R7-Office/2024.1.1.375</Application>
  <DocSecurity>0</DocSecurity>
  <PresentationFormat/>
  <Paragraphs>0</Paragraphs>
  <Slides>13</Slides>
  <Notes>13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Крестики-нолики</dc:title>
  <dc:subject/>
  <dc:creator>Илья Фоменко</dc:creator>
  <cp:keywords/>
  <dc:description/>
  <dc:identifier/>
  <dc:language>ru-RU</dc:language>
  <cp:lastModifiedBy>Дмитрий Харченко</cp:lastModifiedBy>
  <cp:revision>20</cp:revision>
  <dcterms:created xsi:type="dcterms:W3CDTF">2025-06-05T19:07:04Z</dcterms:created>
  <dcterms:modified xsi:type="dcterms:W3CDTF">2025-06-07T08:05:37Z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